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3" r:id="rId2"/>
    <p:sldId id="323" r:id="rId3"/>
    <p:sldId id="319" r:id="rId4"/>
    <p:sldId id="321" r:id="rId5"/>
    <p:sldId id="317" r:id="rId6"/>
    <p:sldId id="315" r:id="rId7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06" d="100"/>
          <a:sy n="106" d="100"/>
        </p:scale>
        <p:origin x="13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898A-7A5B-4A76-A56B-6605E731EC2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C702-323F-4583-B240-6D60BF82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5"/>
            <a:ext cx="8230054" cy="5853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74DE01-F9B8-4D72-BA41-9FB359C46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5" name="Group 82"/>
          <p:cNvGrpSpPr>
            <a:grpSpLocks/>
          </p:cNvGrpSpPr>
          <p:nvPr/>
        </p:nvGrpSpPr>
        <p:grpSpPr bwMode="auto">
          <a:xfrm>
            <a:off x="1080799" y="3207196"/>
            <a:ext cx="323850" cy="371475"/>
            <a:chOff x="2607" y="5208"/>
            <a:chExt cx="847" cy="913"/>
          </a:xfrm>
        </p:grpSpPr>
        <p:sp>
          <p:nvSpPr>
            <p:cNvPr id="6456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6" name="Group 82"/>
          <p:cNvGrpSpPr>
            <a:grpSpLocks/>
          </p:cNvGrpSpPr>
          <p:nvPr/>
        </p:nvGrpSpPr>
        <p:grpSpPr bwMode="auto">
          <a:xfrm>
            <a:off x="1565392" y="3869987"/>
            <a:ext cx="323850" cy="371475"/>
            <a:chOff x="2607" y="5208"/>
            <a:chExt cx="847" cy="913"/>
          </a:xfrm>
        </p:grpSpPr>
        <p:sp>
          <p:nvSpPr>
            <p:cNvPr id="6456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7" name="Group 82"/>
          <p:cNvGrpSpPr>
            <a:grpSpLocks/>
          </p:cNvGrpSpPr>
          <p:nvPr/>
        </p:nvGrpSpPr>
        <p:grpSpPr bwMode="auto">
          <a:xfrm>
            <a:off x="2174935" y="4370770"/>
            <a:ext cx="323850" cy="373062"/>
            <a:chOff x="2607" y="5208"/>
            <a:chExt cx="847" cy="913"/>
          </a:xfrm>
        </p:grpSpPr>
        <p:sp>
          <p:nvSpPr>
            <p:cNvPr id="6455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8" name="Group 82"/>
          <p:cNvGrpSpPr>
            <a:grpSpLocks/>
          </p:cNvGrpSpPr>
          <p:nvPr/>
        </p:nvGrpSpPr>
        <p:grpSpPr bwMode="auto">
          <a:xfrm>
            <a:off x="3098188" y="4713709"/>
            <a:ext cx="323850" cy="371475"/>
            <a:chOff x="2607" y="5208"/>
            <a:chExt cx="847" cy="913"/>
          </a:xfrm>
        </p:grpSpPr>
        <p:sp>
          <p:nvSpPr>
            <p:cNvPr id="64554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5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9" name="Group 82"/>
          <p:cNvGrpSpPr>
            <a:grpSpLocks/>
          </p:cNvGrpSpPr>
          <p:nvPr/>
        </p:nvGrpSpPr>
        <p:grpSpPr bwMode="auto">
          <a:xfrm>
            <a:off x="4562394" y="5149056"/>
            <a:ext cx="323850" cy="373062"/>
            <a:chOff x="2607" y="5208"/>
            <a:chExt cx="847" cy="913"/>
          </a:xfrm>
        </p:grpSpPr>
        <p:sp>
          <p:nvSpPr>
            <p:cNvPr id="6455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aphicFrame>
        <p:nvGraphicFramePr>
          <p:cNvPr id="785" name="Group 308"/>
          <p:cNvGraphicFramePr>
            <a:graphicFrameLocks noGrp="1"/>
          </p:cNvGraphicFramePr>
          <p:nvPr/>
        </p:nvGraphicFramePr>
        <p:xfrm>
          <a:off x="4787900" y="1520825"/>
          <a:ext cx="3081338" cy="1187450"/>
        </p:xfrm>
        <a:graphic>
          <a:graphicData uri="http://schemas.openxmlformats.org/drawingml/2006/table">
            <a:tbl>
              <a:tblPr/>
              <a:tblGrid>
                <a:gridCol w="308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случае выхода смерчей на сушу в зоне ЧС могут оказаться 265 населенных пунктов количество населения 1130199 чел. , 922 СЗО,  188 ПОО, 3192 трансформаторных подстанций, более 320 учреждений курортного комплекса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7350" marR="77350" marT="41138" marB="411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526" name="Oval 344"/>
          <p:cNvSpPr>
            <a:spLocks noChangeArrowheads="1"/>
          </p:cNvSpPr>
          <p:nvPr/>
        </p:nvSpPr>
        <p:spPr bwMode="auto">
          <a:xfrm rot="2051285">
            <a:off x="1193173" y="3536860"/>
            <a:ext cx="3010996" cy="74959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7" name="Oval 344"/>
          <p:cNvSpPr>
            <a:spLocks noChangeArrowheads="1"/>
          </p:cNvSpPr>
          <p:nvPr/>
        </p:nvSpPr>
        <p:spPr bwMode="auto">
          <a:xfrm rot="2051285">
            <a:off x="4162857" y="5347469"/>
            <a:ext cx="3873649" cy="64974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65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КРАСНОДАРСКОГО КРАЯ</a:t>
            </a:r>
          </a:p>
        </p:txBody>
      </p:sp>
      <p:grpSp>
        <p:nvGrpSpPr>
          <p:cNvPr id="581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582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583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585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590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586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587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588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4530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454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95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4545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6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7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4532" name="Прямоугольник 1"/>
          <p:cNvSpPr>
            <a:spLocks noChangeArrowheads="1"/>
          </p:cNvSpPr>
          <p:nvPr/>
        </p:nvSpPr>
        <p:spPr bwMode="auto">
          <a:xfrm>
            <a:off x="2128837" y="3284984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64533" name="Прямоугольник 600"/>
          <p:cNvSpPr>
            <a:spLocks noChangeArrowheads="1"/>
          </p:cNvSpPr>
          <p:nvPr/>
        </p:nvSpPr>
        <p:spPr bwMode="auto">
          <a:xfrm>
            <a:off x="3014476" y="3721357"/>
            <a:ext cx="1322388" cy="2238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64534" name="Прямоугольник 601"/>
          <p:cNvSpPr>
            <a:spLocks noChangeArrowheads="1"/>
          </p:cNvSpPr>
          <p:nvPr/>
        </p:nvSpPr>
        <p:spPr bwMode="auto">
          <a:xfrm>
            <a:off x="3677405" y="4102358"/>
            <a:ext cx="1058863" cy="2143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4535" name="Прямоугольник 602"/>
          <p:cNvSpPr>
            <a:spLocks noChangeArrowheads="1"/>
          </p:cNvSpPr>
          <p:nvPr/>
        </p:nvSpPr>
        <p:spPr bwMode="auto">
          <a:xfrm>
            <a:off x="5802973" y="5149056"/>
            <a:ext cx="765175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4536" name="Прямоугольник 604"/>
          <p:cNvSpPr>
            <a:spLocks noChangeArrowheads="1"/>
          </p:cNvSpPr>
          <p:nvPr/>
        </p:nvSpPr>
        <p:spPr bwMode="auto">
          <a:xfrm>
            <a:off x="7236296" y="6351588"/>
            <a:ext cx="657225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grpSp>
        <p:nvGrpSpPr>
          <p:cNvPr id="64537" name="Group 82"/>
          <p:cNvGrpSpPr>
            <a:grpSpLocks/>
          </p:cNvGrpSpPr>
          <p:nvPr/>
        </p:nvGrpSpPr>
        <p:grpSpPr bwMode="auto">
          <a:xfrm>
            <a:off x="6300192" y="6420644"/>
            <a:ext cx="323850" cy="373062"/>
            <a:chOff x="2607" y="5208"/>
            <a:chExt cx="847" cy="913"/>
          </a:xfrm>
        </p:grpSpPr>
        <p:sp>
          <p:nvSpPr>
            <p:cNvPr id="6454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38" name="Group 82"/>
          <p:cNvGrpSpPr>
            <a:grpSpLocks/>
          </p:cNvGrpSpPr>
          <p:nvPr/>
        </p:nvGrpSpPr>
        <p:grpSpPr bwMode="auto">
          <a:xfrm>
            <a:off x="5292080" y="5872280"/>
            <a:ext cx="323850" cy="373062"/>
            <a:chOff x="2607" y="5208"/>
            <a:chExt cx="847" cy="913"/>
          </a:xfrm>
        </p:grpSpPr>
        <p:sp>
          <p:nvSpPr>
            <p:cNvPr id="645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11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2884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51 населенный пункт, количество населения 156728 чел. , 142СЗО,  7 ПОО, 586.ТП.</a:t>
            </a:r>
          </a:p>
        </p:txBody>
      </p:sp>
      <p:grpSp>
        <p:nvGrpSpPr>
          <p:cNvPr id="65540" name="Group 82"/>
          <p:cNvGrpSpPr>
            <a:grpSpLocks/>
          </p:cNvGrpSpPr>
          <p:nvPr/>
        </p:nvGrpSpPr>
        <p:grpSpPr bwMode="auto">
          <a:xfrm>
            <a:off x="3484137" y="3438927"/>
            <a:ext cx="384175" cy="414337"/>
            <a:chOff x="2607" y="5208"/>
            <a:chExt cx="847" cy="913"/>
          </a:xfrm>
        </p:grpSpPr>
        <p:sp>
          <p:nvSpPr>
            <p:cNvPr id="6556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6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5541" name="Group 82"/>
          <p:cNvGrpSpPr>
            <a:grpSpLocks/>
          </p:cNvGrpSpPr>
          <p:nvPr/>
        </p:nvGrpSpPr>
        <p:grpSpPr bwMode="auto">
          <a:xfrm>
            <a:off x="4357191" y="5448720"/>
            <a:ext cx="384175" cy="414338"/>
            <a:chOff x="2607" y="5208"/>
            <a:chExt cx="847" cy="913"/>
          </a:xfrm>
        </p:grpSpPr>
        <p:sp>
          <p:nvSpPr>
            <p:cNvPr id="6555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4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АНАПА, КРАСНОДАРСКОГО КРАЯ</a:t>
            </a:r>
          </a:p>
        </p:txBody>
      </p:sp>
      <p:grpSp>
        <p:nvGrpSpPr>
          <p:cNvPr id="65543" name="Group 82"/>
          <p:cNvGrpSpPr>
            <a:grpSpLocks/>
          </p:cNvGrpSpPr>
          <p:nvPr/>
        </p:nvGrpSpPr>
        <p:grpSpPr bwMode="auto">
          <a:xfrm>
            <a:off x="4067944" y="4509120"/>
            <a:ext cx="384175" cy="414338"/>
            <a:chOff x="2607" y="5208"/>
            <a:chExt cx="847" cy="913"/>
          </a:xfrm>
        </p:grpSpPr>
        <p:sp>
          <p:nvSpPr>
            <p:cNvPr id="6555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5544" name="Прямоугольник 151"/>
          <p:cNvSpPr>
            <a:spLocks noChangeArrowheads="1"/>
          </p:cNvSpPr>
          <p:nvPr/>
        </p:nvSpPr>
        <p:spPr bwMode="auto">
          <a:xfrm>
            <a:off x="5670847" y="3330977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5546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55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55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5548" name="Oval 344"/>
          <p:cNvSpPr>
            <a:spLocks noChangeArrowheads="1"/>
          </p:cNvSpPr>
          <p:nvPr/>
        </p:nvSpPr>
        <p:spPr bwMode="auto">
          <a:xfrm rot="3807546">
            <a:off x="2991580" y="4054676"/>
            <a:ext cx="3705225" cy="76044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" y="647117"/>
            <a:ext cx="914326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68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73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69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70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71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7588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760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1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1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78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7606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7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8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ГЕЛЕНДЖИК, КРАСНОДАРСКОГО КРАЯ</a:t>
            </a:r>
          </a:p>
        </p:txBody>
      </p:sp>
      <p:grpSp>
        <p:nvGrpSpPr>
          <p:cNvPr id="67591" name="Group 82"/>
          <p:cNvGrpSpPr>
            <a:grpSpLocks/>
          </p:cNvGrpSpPr>
          <p:nvPr/>
        </p:nvGrpSpPr>
        <p:grpSpPr bwMode="auto">
          <a:xfrm>
            <a:off x="1475656" y="3689633"/>
            <a:ext cx="384175" cy="414338"/>
            <a:chOff x="2607" y="5208"/>
            <a:chExt cx="847" cy="913"/>
          </a:xfrm>
        </p:grpSpPr>
        <p:sp>
          <p:nvSpPr>
            <p:cNvPr id="6760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2" name="Group 82"/>
          <p:cNvGrpSpPr>
            <a:grpSpLocks/>
          </p:cNvGrpSpPr>
          <p:nvPr/>
        </p:nvGrpSpPr>
        <p:grpSpPr bwMode="auto">
          <a:xfrm>
            <a:off x="2123728" y="4382814"/>
            <a:ext cx="384175" cy="414338"/>
            <a:chOff x="2607" y="5208"/>
            <a:chExt cx="847" cy="913"/>
          </a:xfrm>
        </p:grpSpPr>
        <p:sp>
          <p:nvSpPr>
            <p:cNvPr id="6760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3" name="Group 82"/>
          <p:cNvGrpSpPr>
            <a:grpSpLocks/>
          </p:cNvGrpSpPr>
          <p:nvPr/>
        </p:nvGrpSpPr>
        <p:grpSpPr bwMode="auto">
          <a:xfrm>
            <a:off x="371401" y="2420888"/>
            <a:ext cx="384175" cy="414338"/>
            <a:chOff x="2607" y="5208"/>
            <a:chExt cx="847" cy="913"/>
          </a:xfrm>
        </p:grpSpPr>
        <p:sp>
          <p:nvSpPr>
            <p:cNvPr id="6759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59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7594" name="Прямоугольник 95"/>
          <p:cNvSpPr>
            <a:spLocks noChangeArrowheads="1"/>
          </p:cNvSpPr>
          <p:nvPr/>
        </p:nvSpPr>
        <p:spPr bwMode="auto">
          <a:xfrm>
            <a:off x="4025900" y="3033713"/>
            <a:ext cx="1050925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7595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21 населенный пункт, количество населения 103523 чел. , 154СЗО,  7 ПОО, 376.ТП.</a:t>
            </a:r>
          </a:p>
        </p:txBody>
      </p:sp>
      <p:sp>
        <p:nvSpPr>
          <p:cNvPr id="67596" name="Oval 344"/>
          <p:cNvSpPr>
            <a:spLocks noChangeArrowheads="1"/>
          </p:cNvSpPr>
          <p:nvPr/>
        </p:nvSpPr>
        <p:spPr bwMode="auto">
          <a:xfrm rot="2754019">
            <a:off x="100981" y="3260977"/>
            <a:ext cx="3745656" cy="56521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52"/>
            <a:ext cx="9144000" cy="62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82"/>
          <p:cNvGrpSpPr>
            <a:grpSpLocks/>
          </p:cNvGrpSpPr>
          <p:nvPr/>
        </p:nvGrpSpPr>
        <p:grpSpPr bwMode="auto">
          <a:xfrm>
            <a:off x="4572000" y="6439506"/>
            <a:ext cx="384175" cy="414338"/>
            <a:chOff x="2607" y="5208"/>
            <a:chExt cx="847" cy="913"/>
          </a:xfrm>
        </p:grpSpPr>
        <p:sp>
          <p:nvSpPr>
            <p:cNvPr id="6658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4" name="Group 82"/>
          <p:cNvGrpSpPr>
            <a:grpSpLocks/>
          </p:cNvGrpSpPr>
          <p:nvPr/>
        </p:nvGrpSpPr>
        <p:grpSpPr bwMode="auto">
          <a:xfrm>
            <a:off x="5541508" y="5743996"/>
            <a:ext cx="384175" cy="414337"/>
            <a:chOff x="2607" y="5208"/>
            <a:chExt cx="847" cy="913"/>
          </a:xfrm>
        </p:grpSpPr>
        <p:sp>
          <p:nvSpPr>
            <p:cNvPr id="6658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5" name="Group 82"/>
          <p:cNvGrpSpPr>
            <a:grpSpLocks/>
          </p:cNvGrpSpPr>
          <p:nvPr/>
        </p:nvGrpSpPr>
        <p:grpSpPr bwMode="auto">
          <a:xfrm>
            <a:off x="3042292" y="6275711"/>
            <a:ext cx="384175" cy="414337"/>
            <a:chOff x="2607" y="5208"/>
            <a:chExt cx="847" cy="913"/>
          </a:xfrm>
        </p:grpSpPr>
        <p:sp>
          <p:nvSpPr>
            <p:cNvPr id="6657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НОВОРОССИЙСК, КРАСНОДАРСКОГО КРАЯ</a:t>
            </a:r>
          </a:p>
        </p:txBody>
      </p:sp>
      <p:sp>
        <p:nvSpPr>
          <p:cNvPr id="66567" name="Прямоугольник 160"/>
          <p:cNvSpPr>
            <a:spLocks noChangeArrowheads="1"/>
          </p:cNvSpPr>
          <p:nvPr/>
        </p:nvSpPr>
        <p:spPr bwMode="auto">
          <a:xfrm>
            <a:off x="4192588" y="3511550"/>
            <a:ext cx="1328737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656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6576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77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8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6573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4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5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6571" name="Text Box 179"/>
          <p:cNvSpPr txBox="1">
            <a:spLocks noChangeArrowheads="1"/>
          </p:cNvSpPr>
          <p:nvPr/>
        </p:nvSpPr>
        <p:spPr bwMode="auto">
          <a:xfrm>
            <a:off x="6886575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25 населенных пунктов, количество населения 246266 чел. , 2СЗО,  37 ПОО, 534.ТП.</a:t>
            </a:r>
          </a:p>
        </p:txBody>
      </p:sp>
      <p:sp>
        <p:nvSpPr>
          <p:cNvPr id="66572" name="Oval 344"/>
          <p:cNvSpPr>
            <a:spLocks noChangeArrowheads="1"/>
          </p:cNvSpPr>
          <p:nvPr/>
        </p:nvSpPr>
        <p:spPr bwMode="auto">
          <a:xfrm rot="-210422">
            <a:off x="2507444" y="5783446"/>
            <a:ext cx="4022725" cy="897243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" y="620688"/>
            <a:ext cx="9144000" cy="62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378075"/>
            <a:ext cx="131763" cy="342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50" tIns="32625" rIns="65250" bIns="32625" anchor="ctr">
            <a:spAutoFit/>
          </a:bodyPr>
          <a:lstStyle/>
          <a:p>
            <a:pPr defTabSz="651852"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69636" name="Group 82"/>
          <p:cNvGrpSpPr>
            <a:grpSpLocks/>
          </p:cNvGrpSpPr>
          <p:nvPr/>
        </p:nvGrpSpPr>
        <p:grpSpPr bwMode="auto">
          <a:xfrm rot="21056874">
            <a:off x="1586941" y="3923124"/>
            <a:ext cx="384175" cy="414338"/>
            <a:chOff x="2607" y="5208"/>
            <a:chExt cx="847" cy="913"/>
          </a:xfrm>
        </p:grpSpPr>
        <p:sp>
          <p:nvSpPr>
            <p:cNvPr id="18803" name="Freeform 83"/>
            <p:cNvSpPr>
              <a:spLocks/>
            </p:cNvSpPr>
            <p:nvPr/>
          </p:nvSpPr>
          <p:spPr bwMode="auto">
            <a:xfrm>
              <a:off x="2607" y="5208"/>
              <a:ext cx="753" cy="7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4" name="Line 84"/>
            <p:cNvSpPr>
              <a:spLocks noChangeShapeType="1"/>
            </p:cNvSpPr>
            <p:nvPr/>
          </p:nvSpPr>
          <p:spPr bwMode="auto">
            <a:xfrm rot="313848" flipH="1">
              <a:off x="3167" y="5768"/>
              <a:ext cx="287" cy="28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5" name="Arc 85"/>
            <p:cNvSpPr>
              <a:spLocks/>
            </p:cNvSpPr>
            <p:nvPr/>
          </p:nvSpPr>
          <p:spPr bwMode="auto">
            <a:xfrm>
              <a:off x="3076" y="6006"/>
              <a:ext cx="116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9637" name="Group 87"/>
          <p:cNvGrpSpPr>
            <a:grpSpLocks/>
          </p:cNvGrpSpPr>
          <p:nvPr/>
        </p:nvGrpSpPr>
        <p:grpSpPr bwMode="auto">
          <a:xfrm rot="21056874">
            <a:off x="3737982" y="5760908"/>
            <a:ext cx="384175" cy="412750"/>
            <a:chOff x="2607" y="5208"/>
            <a:chExt cx="847" cy="913"/>
          </a:xfrm>
        </p:grpSpPr>
        <p:sp>
          <p:nvSpPr>
            <p:cNvPr id="18800" name="Freeform 88"/>
            <p:cNvSpPr>
              <a:spLocks/>
            </p:cNvSpPr>
            <p:nvPr/>
          </p:nvSpPr>
          <p:spPr bwMode="auto">
            <a:xfrm>
              <a:off x="2607" y="5208"/>
              <a:ext cx="753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1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2" name="Arc 90"/>
            <p:cNvSpPr>
              <a:spLocks/>
            </p:cNvSpPr>
            <p:nvPr/>
          </p:nvSpPr>
          <p:spPr bwMode="auto">
            <a:xfrm>
              <a:off x="3076" y="6005"/>
              <a:ext cx="116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42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343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44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346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350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351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347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348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349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963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96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96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356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96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61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ТУАПСЕ, КРАСНОДАРСКОГО КРАЯ</a:t>
            </a:r>
          </a:p>
        </p:txBody>
      </p:sp>
      <p:grpSp>
        <p:nvGrpSpPr>
          <p:cNvPr id="69642" name="Group 87"/>
          <p:cNvGrpSpPr>
            <a:grpSpLocks/>
          </p:cNvGrpSpPr>
          <p:nvPr/>
        </p:nvGrpSpPr>
        <p:grpSpPr bwMode="auto">
          <a:xfrm rot="21056874">
            <a:off x="2573571" y="4961686"/>
            <a:ext cx="384175" cy="412750"/>
            <a:chOff x="2607" y="5208"/>
            <a:chExt cx="847" cy="913"/>
          </a:xfrm>
        </p:grpSpPr>
        <p:sp>
          <p:nvSpPr>
            <p:cNvPr id="364" name="Freeform 88"/>
            <p:cNvSpPr>
              <a:spLocks/>
            </p:cNvSpPr>
            <p:nvPr/>
          </p:nvSpPr>
          <p:spPr bwMode="auto">
            <a:xfrm>
              <a:off x="2607" y="5208"/>
              <a:ext cx="752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5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6" name="Arc 90"/>
            <p:cNvSpPr>
              <a:spLocks/>
            </p:cNvSpPr>
            <p:nvPr/>
          </p:nvSpPr>
          <p:spPr bwMode="auto">
            <a:xfrm>
              <a:off x="3076" y="6005"/>
              <a:ext cx="115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69643" name="Прямоугольник 366"/>
          <p:cNvSpPr>
            <a:spLocks noChangeArrowheads="1"/>
          </p:cNvSpPr>
          <p:nvPr/>
        </p:nvSpPr>
        <p:spPr bwMode="auto">
          <a:xfrm>
            <a:off x="3708400" y="2879725"/>
            <a:ext cx="79216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2250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9644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64 населенных пункта, количество населения 125876 чел. , 160СЗО,  19 ПОО, 360.ТП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9645" name="Oval 344"/>
          <p:cNvSpPr>
            <a:spLocks noChangeArrowheads="1"/>
          </p:cNvSpPr>
          <p:nvPr/>
        </p:nvSpPr>
        <p:spPr bwMode="auto">
          <a:xfrm rot="2246354">
            <a:off x="1105135" y="4032205"/>
            <a:ext cx="4357687" cy="96837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150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151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153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157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154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155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8612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863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163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8634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5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6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68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СОЧИ, КРАСНОДАРСКОГО КРАЯ</a:t>
            </a:r>
          </a:p>
        </p:txBody>
      </p:sp>
      <p:grpSp>
        <p:nvGrpSpPr>
          <p:cNvPr id="68615" name="Group 82"/>
          <p:cNvGrpSpPr>
            <a:grpSpLocks/>
          </p:cNvGrpSpPr>
          <p:nvPr/>
        </p:nvGrpSpPr>
        <p:grpSpPr bwMode="auto">
          <a:xfrm>
            <a:off x="2252911" y="4869358"/>
            <a:ext cx="384175" cy="414338"/>
            <a:chOff x="2607" y="5208"/>
            <a:chExt cx="847" cy="913"/>
          </a:xfrm>
        </p:grpSpPr>
        <p:sp>
          <p:nvSpPr>
            <p:cNvPr id="6863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6" name="Group 82"/>
          <p:cNvGrpSpPr>
            <a:grpSpLocks/>
          </p:cNvGrpSpPr>
          <p:nvPr/>
        </p:nvGrpSpPr>
        <p:grpSpPr bwMode="auto">
          <a:xfrm>
            <a:off x="3381623" y="5590083"/>
            <a:ext cx="384175" cy="414338"/>
            <a:chOff x="2607" y="5208"/>
            <a:chExt cx="847" cy="913"/>
          </a:xfrm>
        </p:grpSpPr>
        <p:sp>
          <p:nvSpPr>
            <p:cNvPr id="6862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7" name="Group 82"/>
          <p:cNvGrpSpPr>
            <a:grpSpLocks/>
          </p:cNvGrpSpPr>
          <p:nvPr/>
        </p:nvGrpSpPr>
        <p:grpSpPr bwMode="auto">
          <a:xfrm>
            <a:off x="395536" y="2953246"/>
            <a:ext cx="384175" cy="414337"/>
            <a:chOff x="2607" y="5208"/>
            <a:chExt cx="847" cy="913"/>
          </a:xfrm>
        </p:grpSpPr>
        <p:sp>
          <p:nvSpPr>
            <p:cNvPr id="6862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8" name="Group 82"/>
          <p:cNvGrpSpPr>
            <a:grpSpLocks/>
          </p:cNvGrpSpPr>
          <p:nvPr/>
        </p:nvGrpSpPr>
        <p:grpSpPr bwMode="auto">
          <a:xfrm>
            <a:off x="1332161" y="3961308"/>
            <a:ext cx="384175" cy="414338"/>
            <a:chOff x="2607" y="5208"/>
            <a:chExt cx="847" cy="913"/>
          </a:xfrm>
        </p:grpSpPr>
        <p:sp>
          <p:nvSpPr>
            <p:cNvPr id="6862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8619" name="Прямоугольник 184"/>
          <p:cNvSpPr>
            <a:spLocks noChangeArrowheads="1"/>
          </p:cNvSpPr>
          <p:nvPr/>
        </p:nvSpPr>
        <p:spPr bwMode="auto">
          <a:xfrm>
            <a:off x="5435600" y="3937000"/>
            <a:ext cx="65881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0988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7025" indent="-227013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3838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sp>
        <p:nvSpPr>
          <p:cNvPr id="68620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104 населенных пункта, количество населения 497806 чел. , 464СЗО,  48 ПОО,1336.ТП.</a:t>
            </a:r>
          </a:p>
        </p:txBody>
      </p:sp>
      <p:sp>
        <p:nvSpPr>
          <p:cNvPr id="68621" name="Oval 344"/>
          <p:cNvSpPr>
            <a:spLocks noChangeArrowheads="1"/>
          </p:cNvSpPr>
          <p:nvPr/>
        </p:nvSpPr>
        <p:spPr bwMode="auto">
          <a:xfrm rot="2676702">
            <a:off x="425698" y="3435846"/>
            <a:ext cx="4665663" cy="11906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367</Words>
  <Application>Microsoft Office PowerPoint</Application>
  <PresentationFormat>Экран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ARM_9</cp:lastModifiedBy>
  <cp:revision>140</cp:revision>
  <cp:lastPrinted>2019-05-20T15:20:52Z</cp:lastPrinted>
  <dcterms:created xsi:type="dcterms:W3CDTF">2019-03-19T10:20:40Z</dcterms:created>
  <dcterms:modified xsi:type="dcterms:W3CDTF">2023-07-19T06:21:35Z</dcterms:modified>
</cp:coreProperties>
</file>